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9296400" cy="70104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00FF00"/>
    <a:srgbClr val="FF00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543" autoAdjust="0"/>
    <p:restoredTop sz="98656" autoAdjust="0"/>
  </p:normalViewPr>
  <p:slideViewPr>
    <p:cSldViewPr snapToGrid="0" snapToObjects="1">
      <p:cViewPr>
        <p:scale>
          <a:sx n="30" d="100"/>
          <a:sy n="30" d="100"/>
        </p:scale>
        <p:origin x="-1380" y="-376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9075" cy="350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738" y="0"/>
            <a:ext cx="4029075" cy="350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662EE-1DD1-4CF0-8A99-985A3D967931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71813" y="876300"/>
            <a:ext cx="3152775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0275" y="3373438"/>
            <a:ext cx="7435850" cy="2760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9563"/>
            <a:ext cx="4029075" cy="3508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738" y="6659563"/>
            <a:ext cx="4029075" cy="3508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B10E8C-CD21-428B-80F4-87D32C031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7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E8C-CD21-428B-80F4-87D32C0314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329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69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17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6"/>
            <a:ext cx="9875520" cy="280873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6"/>
            <a:ext cx="28895040" cy="280873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85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248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226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46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45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5" y="7368543"/>
            <a:ext cx="19392903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5" y="10439401"/>
            <a:ext cx="19392903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3" y="7368543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3" y="10439401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2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71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10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70" y="1310640"/>
            <a:ext cx="14439903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4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70" y="6888484"/>
            <a:ext cx="14439903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61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882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4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D3B8D-529A-B648-B3A5-128BFC9F5CF8}" type="datetimeFigureOut">
              <a:rPr lang="en-US" smtClean="0"/>
              <a:pPr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7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JP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ounded Rectangle 81"/>
          <p:cNvSpPr/>
          <p:nvPr/>
        </p:nvSpPr>
        <p:spPr>
          <a:xfrm>
            <a:off x="28111936" y="15978822"/>
            <a:ext cx="15551489" cy="10602982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>
              <a:buFont typeface="Arial"/>
              <a:buChar char="•"/>
            </a:pPr>
            <a:endParaRPr lang="en-US" sz="4500" b="1" dirty="0" smtClean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en-US" sz="4500" b="1" dirty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/>
            <a:endParaRPr lang="en-US" sz="4500" dirty="0" smtClean="0">
              <a:solidFill>
                <a:srgbClr val="FF0000"/>
              </a:solidFill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r>
              <a:rPr lang="en-US" sz="4500" dirty="0" smtClean="0">
                <a:latin typeface="Arial"/>
                <a:cs typeface="Arial"/>
              </a:rPr>
              <a:t>   </a:t>
            </a:r>
            <a:endParaRPr lang="en-US" sz="4500" dirty="0">
              <a:latin typeface="Arial"/>
              <a:cs typeface="Arial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14895323" y="14126523"/>
            <a:ext cx="12644191" cy="18324468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86" name="Picture 8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7719" y="2288183"/>
            <a:ext cx="1640003" cy="1615305"/>
          </a:xfrm>
          <a:prstGeom prst="rect">
            <a:avLst/>
          </a:prstGeom>
        </p:spPr>
      </p:pic>
      <p:pic>
        <p:nvPicPr>
          <p:cNvPr id="87" name="Picture 5" descr="C:\Users\atbecker\Downloads\qrcode.2686483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0427" y="2283462"/>
            <a:ext cx="1620877" cy="16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Rounded Rectangle 87"/>
          <p:cNvSpPr/>
          <p:nvPr/>
        </p:nvSpPr>
        <p:spPr>
          <a:xfrm>
            <a:off x="216707" y="4005940"/>
            <a:ext cx="14080139" cy="107685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What is SWARM?</a:t>
            </a:r>
            <a:endParaRPr lang="en-US" sz="7000" dirty="0">
              <a:latin typeface="Arial"/>
              <a:cs typeface="Arial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0655616" y="126364"/>
            <a:ext cx="23088752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 SWARM </a:t>
            </a:r>
            <a:r>
              <a:rPr lang="en-US" dirty="0" smtClean="0"/>
              <a:t>Object </a:t>
            </a:r>
            <a:r>
              <a:rPr lang="en-US" dirty="0"/>
              <a:t>Manipulation </a:t>
            </a:r>
            <a:r>
              <a:rPr lang="en-US" dirty="0" smtClean="0"/>
              <a:t>with Mean Control</a:t>
            </a:r>
            <a:endParaRPr lang="en-US" dirty="0"/>
          </a:p>
          <a:p>
            <a:pPr algn="ctr"/>
            <a:r>
              <a:rPr lang="en-US" sz="5000" dirty="0" smtClean="0">
                <a:latin typeface="Arial"/>
                <a:cs typeface="Arial"/>
              </a:rPr>
              <a:t>Shiva Shahrokhi, Mable Wan, Lillian Lin, and Aaron T. Becker</a:t>
            </a:r>
          </a:p>
          <a:p>
            <a:pPr algn="ctr"/>
            <a:r>
              <a:rPr lang="en-US" sz="3200" dirty="0" smtClean="0">
                <a:latin typeface="Arial"/>
                <a:cs typeface="Arial"/>
              </a:rPr>
              <a:t>  sshahrokhi2@uh.edu    mmwan2@uh.edu                                          atbecker@uh.edu   </a:t>
            </a:r>
            <a:r>
              <a:rPr lang="en-US" sz="3200" dirty="0" smtClean="0">
                <a:solidFill>
                  <a:schemeClr val="bg1"/>
                </a:solidFill>
                <a:latin typeface="Arial"/>
                <a:cs typeface="Arial"/>
              </a:rPr>
              <a:t> . </a:t>
            </a:r>
          </a:p>
          <a:p>
            <a:pPr algn="ctr"/>
            <a:endParaRPr lang="en-US" sz="3200" dirty="0" smtClean="0">
              <a:latin typeface="Arial"/>
              <a:cs typeface="Arial"/>
            </a:endParaRPr>
          </a:p>
          <a:p>
            <a:pPr algn="ctr"/>
            <a:endParaRPr lang="en-US" sz="3200" dirty="0" smtClean="0">
              <a:latin typeface="Arial"/>
              <a:cs typeface="Arial"/>
            </a:endParaRPr>
          </a:p>
          <a:p>
            <a:pPr algn="ctr"/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dirty="0" smtClean="0">
                <a:latin typeface="Arial"/>
                <a:cs typeface="Arial"/>
              </a:rPr>
              <a:t>                            </a:t>
            </a:r>
          </a:p>
        </p:txBody>
      </p:sp>
      <p:sp>
        <p:nvSpPr>
          <p:cNvPr id="90" name="Rounded Rectangle 89"/>
          <p:cNvSpPr/>
          <p:nvPr/>
        </p:nvSpPr>
        <p:spPr>
          <a:xfrm>
            <a:off x="-64565" y="20412888"/>
            <a:ext cx="14124225" cy="997039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Problem #1</a:t>
            </a:r>
            <a:endParaRPr lang="en-US" sz="7000" dirty="0">
              <a:latin typeface="Arial"/>
              <a:cs typeface="Arial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191869" y="21862966"/>
            <a:ext cx="14124225" cy="10700286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</p:txBody>
      </p:sp>
      <p:sp>
        <p:nvSpPr>
          <p:cNvPr id="92" name="Rounded Rectangle 91"/>
          <p:cNvSpPr/>
          <p:nvPr/>
        </p:nvSpPr>
        <p:spPr>
          <a:xfrm>
            <a:off x="14764406" y="4093796"/>
            <a:ext cx="12644190" cy="113689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500" dirty="0" smtClean="0">
                <a:latin typeface="Arial"/>
                <a:cs typeface="Arial"/>
              </a:rPr>
              <a:t>Problem #2</a:t>
            </a:r>
          </a:p>
        </p:txBody>
      </p:sp>
      <p:sp>
        <p:nvSpPr>
          <p:cNvPr id="93" name="Rounded Rectangle 92"/>
          <p:cNvSpPr/>
          <p:nvPr/>
        </p:nvSpPr>
        <p:spPr>
          <a:xfrm>
            <a:off x="14863191" y="5324104"/>
            <a:ext cx="12644191" cy="7281553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/>
            <a:endParaRPr lang="en-US" sz="45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28073729" y="5568703"/>
            <a:ext cx="15551489" cy="8884166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>
              <a:buFont typeface="Arial"/>
              <a:buChar char="•"/>
            </a:pPr>
            <a:endParaRPr lang="en-US" sz="4500" b="1" dirty="0" smtClean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en-US" sz="4500" b="1" dirty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/>
            <a:endParaRPr lang="en-US" sz="4500" dirty="0" smtClean="0">
              <a:solidFill>
                <a:srgbClr val="FF0000"/>
              </a:solidFill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r>
              <a:rPr lang="en-US" sz="4500" dirty="0" smtClean="0">
                <a:latin typeface="Arial"/>
                <a:cs typeface="Arial"/>
              </a:rPr>
              <a:t>   </a:t>
            </a:r>
            <a:endParaRPr lang="en-US" sz="4500" dirty="0">
              <a:latin typeface="Arial"/>
              <a:cs typeface="Arial"/>
            </a:endParaRPr>
          </a:p>
        </p:txBody>
      </p:sp>
      <p:sp>
        <p:nvSpPr>
          <p:cNvPr id="96" name="Rounded Rectangle 95"/>
          <p:cNvSpPr/>
          <p:nvPr/>
        </p:nvSpPr>
        <p:spPr>
          <a:xfrm>
            <a:off x="172621" y="5274491"/>
            <a:ext cx="14124223" cy="14707438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/>
            <a:endParaRPr lang="en-US" sz="4000" dirty="0" smtClean="0">
              <a:latin typeface="Arial"/>
              <a:cs typeface="Arial"/>
            </a:endParaRPr>
          </a:p>
        </p:txBody>
      </p:sp>
      <p:sp>
        <p:nvSpPr>
          <p:cNvPr id="98" name="Rounded Rectangle 97"/>
          <p:cNvSpPr/>
          <p:nvPr/>
        </p:nvSpPr>
        <p:spPr>
          <a:xfrm>
            <a:off x="28073729" y="4050448"/>
            <a:ext cx="15551489" cy="852903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Results</a:t>
            </a:r>
          </a:p>
        </p:txBody>
      </p:sp>
      <p:sp>
        <p:nvSpPr>
          <p:cNvPr id="99" name="Text Box 22"/>
          <p:cNvSpPr txBox="1">
            <a:spLocks noChangeArrowheads="1"/>
          </p:cNvSpPr>
          <p:nvPr/>
        </p:nvSpPr>
        <p:spPr bwMode="auto">
          <a:xfrm>
            <a:off x="41706654" y="1670144"/>
            <a:ext cx="2336800" cy="671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79991" tIns="179991" rIns="179991" bIns="179991">
            <a:spAutoFit/>
          </a:bodyPr>
          <a:lstStyle>
            <a:defPPr>
              <a:defRPr lang="en-US"/>
            </a:defPPr>
            <a:lvl1pPr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2087563" indent="-165258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4176713" indent="-330517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6264275" indent="-496093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8353425" indent="-661352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altLang="en-US" sz="2000" i="1" dirty="0" smtClean="0"/>
              <a:t>Dr. Becker</a:t>
            </a:r>
            <a:endParaRPr lang="en-US" altLang="en-US" sz="2000" i="1" dirty="0"/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01903" y="2246304"/>
            <a:ext cx="1536200" cy="1543687"/>
          </a:xfrm>
          <a:prstGeom prst="rect">
            <a:avLst/>
          </a:prstGeom>
        </p:spPr>
      </p:pic>
      <p:sp>
        <p:nvSpPr>
          <p:cNvPr id="101" name="Text Box 22"/>
          <p:cNvSpPr txBox="1">
            <a:spLocks noChangeArrowheads="1"/>
          </p:cNvSpPr>
          <p:nvPr/>
        </p:nvSpPr>
        <p:spPr bwMode="auto">
          <a:xfrm>
            <a:off x="33203702" y="1746260"/>
            <a:ext cx="7160000" cy="671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79991" tIns="179991" rIns="179991" bIns="179991">
            <a:spAutoFit/>
          </a:bodyPr>
          <a:lstStyle>
            <a:defPPr>
              <a:defRPr lang="en-US"/>
            </a:defPPr>
            <a:lvl1pPr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2087563" indent="-165258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4176713" indent="-330517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6264275" indent="-496093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8353425" indent="-661352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eaLnBrk="1" hangingPunct="1"/>
            <a:r>
              <a:rPr lang="en-US" altLang="en-US" sz="2000" dirty="0" smtClean="0"/>
              <a:t>	</a:t>
            </a:r>
            <a:r>
              <a:rPr lang="en-US" altLang="en-US" sz="2000" i="1" dirty="0" smtClean="0"/>
              <a:t>Shiva Shahrokhi 	                   Mable Wan</a:t>
            </a:r>
            <a:endParaRPr lang="en-US" altLang="en-US" sz="2000" i="1" dirty="0"/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98"/>
          <a:stretch/>
        </p:blipFill>
        <p:spPr>
          <a:xfrm>
            <a:off x="42135549" y="2322968"/>
            <a:ext cx="1404263" cy="1480907"/>
          </a:xfrm>
          <a:prstGeom prst="rect">
            <a:avLst/>
          </a:prstGeom>
        </p:spPr>
      </p:pic>
      <p:pic>
        <p:nvPicPr>
          <p:cNvPr id="110" name="Picture 109" descr="SWARM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96" y="1015928"/>
            <a:ext cx="7991712" cy="2372332"/>
          </a:xfrm>
          <a:prstGeom prst="rect">
            <a:avLst/>
          </a:prstGeom>
        </p:spPr>
      </p:pic>
      <p:sp>
        <p:nvSpPr>
          <p:cNvPr id="121" name="Rounded Rectangle 120"/>
          <p:cNvSpPr/>
          <p:nvPr/>
        </p:nvSpPr>
        <p:spPr>
          <a:xfrm>
            <a:off x="28177086" y="26831433"/>
            <a:ext cx="15551490" cy="102186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Games</a:t>
            </a:r>
          </a:p>
        </p:txBody>
      </p:sp>
      <p:sp>
        <p:nvSpPr>
          <p:cNvPr id="122" name="Rounded Rectangle 121"/>
          <p:cNvSpPr/>
          <p:nvPr/>
        </p:nvSpPr>
        <p:spPr>
          <a:xfrm>
            <a:off x="28073728" y="28263534"/>
            <a:ext cx="15551490" cy="4277638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42" name="Picture 41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40809" y="965128"/>
            <a:ext cx="2035538" cy="260672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991600" y="3267049"/>
            <a:ext cx="3263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Actual Size</a:t>
            </a:r>
            <a:endParaRPr lang="en-US" sz="2800" dirty="0"/>
          </a:p>
        </p:txBody>
      </p:sp>
      <p:pic>
        <p:nvPicPr>
          <p:cNvPr id="16" name="Picture 15" descr="engineering-electrical-and-computer-engineering-secondary_HI_RES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1752" y="207100"/>
            <a:ext cx="7772071" cy="16029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6802" y="5340104"/>
            <a:ext cx="1349285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 </a:t>
            </a:r>
            <a:r>
              <a:rPr lang="en-US" sz="4400" dirty="0" smtClean="0"/>
              <a:t>   </a:t>
            </a:r>
            <a:r>
              <a:rPr lang="en-US" sz="4400" b="1" i="1" dirty="0" smtClean="0"/>
              <a:t>SWARM </a:t>
            </a:r>
            <a:r>
              <a:rPr lang="en-US" sz="4400" dirty="0" smtClean="0"/>
              <a:t>is 100+ kilo-bots moving an object to a desired location. All robots have the same “brain”, aka program, and respond to the same global inputs, lights. </a:t>
            </a:r>
          </a:p>
          <a:p>
            <a:r>
              <a:rPr lang="en-US" sz="4400" b="1" i="1" dirty="0" smtClean="0"/>
              <a:t>Advantages of SWARM: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/>
              <a:t>Can pass through tight structures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/>
              <a:t>Can bend around obstacles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/>
              <a:t>Affordable to replace the robots</a:t>
            </a:r>
            <a:endParaRPr lang="en-US" sz="4400" dirty="0"/>
          </a:p>
          <a:p>
            <a:endParaRPr lang="en-US" sz="4400" dirty="0" smtClean="0"/>
          </a:p>
          <a:p>
            <a:r>
              <a:rPr lang="en-US" sz="4400" dirty="0" smtClean="0"/>
              <a:t>Control variables: </a:t>
            </a:r>
            <a:r>
              <a:rPr lang="en-US" sz="4400" b="1" i="1" dirty="0" smtClean="0"/>
              <a:t>Mean</a:t>
            </a:r>
            <a:r>
              <a:rPr lang="en-US" sz="4400" dirty="0" smtClean="0"/>
              <a:t> and </a:t>
            </a:r>
            <a:r>
              <a:rPr lang="en-US" sz="4400" b="1" i="1" dirty="0" smtClean="0"/>
              <a:t>Variance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771100" y="22251151"/>
            <a:ext cx="124528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/>
              <a:t>Irrelevant Robots</a:t>
            </a:r>
          </a:p>
          <a:p>
            <a:r>
              <a:rPr lang="en-US" sz="5400" i="1" dirty="0" smtClean="0"/>
              <a:t>Robots in front of the object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5400" i="1" dirty="0" smtClean="0"/>
          </a:p>
        </p:txBody>
      </p:sp>
      <p:sp>
        <p:nvSpPr>
          <p:cNvPr id="32" name="Rounded Rectangle 31"/>
          <p:cNvSpPr/>
          <p:nvPr/>
        </p:nvSpPr>
        <p:spPr>
          <a:xfrm>
            <a:off x="15012312" y="12842735"/>
            <a:ext cx="12644190" cy="113689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500" dirty="0" smtClean="0">
                <a:latin typeface="Arial"/>
                <a:cs typeface="Arial"/>
              </a:rPr>
              <a:t>Solution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108103" y="5492252"/>
            <a:ext cx="11823247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/>
              <a:t>Centroid Matching</a:t>
            </a:r>
          </a:p>
          <a:p>
            <a:r>
              <a:rPr lang="en-US" sz="5400" i="1" dirty="0" smtClean="0"/>
              <a:t>False goal completion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Robots surround</a:t>
            </a:r>
            <a:r>
              <a:rPr lang="en-US" sz="4400" dirty="0"/>
              <a:t> </a:t>
            </a:r>
            <a:r>
              <a:rPr lang="en-US" sz="4400" dirty="0" smtClean="0"/>
              <a:t>the object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/>
              <a:t>Ambiguous d</a:t>
            </a:r>
            <a:r>
              <a:rPr lang="en-US" sz="4400" dirty="0" smtClean="0"/>
              <a:t>irectional planning</a:t>
            </a:r>
            <a:endParaRPr lang="en-US" sz="4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5365536" y="14289342"/>
            <a:ext cx="8351220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/>
              <a:t>Local Mean Control</a:t>
            </a:r>
          </a:p>
          <a:p>
            <a:r>
              <a:rPr lang="en-US" sz="5400" i="1" dirty="0" smtClean="0"/>
              <a:t>Consider only relevant robots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 smtClean="0"/>
          </a:p>
          <a:p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  <p:sp>
        <p:nvSpPr>
          <p:cNvPr id="6" name="TextBox 5"/>
          <p:cNvSpPr txBox="1"/>
          <p:nvPr/>
        </p:nvSpPr>
        <p:spPr>
          <a:xfrm>
            <a:off x="28643130" y="16499736"/>
            <a:ext cx="14412685" cy="10710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/>
              <a:t>Obstacle Considerations </a:t>
            </a:r>
          </a:p>
          <a:p>
            <a:r>
              <a:rPr lang="en-US" sz="7200" b="1" dirty="0" smtClean="0"/>
              <a:t>are Necessary</a:t>
            </a:r>
          </a:p>
          <a:p>
            <a:r>
              <a:rPr lang="en-US" sz="6600" i="1" dirty="0" smtClean="0"/>
              <a:t>Obstacles can decrease </a:t>
            </a:r>
          </a:p>
          <a:p>
            <a:r>
              <a:rPr lang="en-US" sz="6600" i="1" dirty="0" smtClean="0"/>
              <a:t>robot’s </a:t>
            </a:r>
            <a:r>
              <a:rPr lang="en-US" sz="6600" i="1" dirty="0" smtClean="0"/>
              <a:t>effectiveness</a:t>
            </a:r>
            <a:endParaRPr lang="en-US" sz="6600" i="1" dirty="0"/>
          </a:p>
          <a:p>
            <a:endParaRPr lang="en-US" sz="7200" b="1" dirty="0" smtClean="0"/>
          </a:p>
          <a:p>
            <a:r>
              <a:rPr lang="en-US" sz="7200" b="1" dirty="0" smtClean="0"/>
              <a:t>Local Controls are </a:t>
            </a:r>
          </a:p>
          <a:p>
            <a:r>
              <a:rPr lang="en-US" sz="7200" b="1" dirty="0" smtClean="0"/>
              <a:t>More </a:t>
            </a:r>
            <a:r>
              <a:rPr lang="en-US" sz="7200" b="1" dirty="0" smtClean="0"/>
              <a:t>Effective</a:t>
            </a:r>
            <a:endParaRPr lang="en-US" sz="7200" b="1" dirty="0" smtClean="0"/>
          </a:p>
          <a:p>
            <a:r>
              <a:rPr lang="en-US" sz="6600" dirty="0" smtClean="0"/>
              <a:t>Peripheral controls </a:t>
            </a:r>
          </a:p>
          <a:p>
            <a:r>
              <a:rPr lang="en-US" sz="6600" dirty="0" smtClean="0"/>
              <a:t>cause noise and skew data</a:t>
            </a:r>
          </a:p>
          <a:p>
            <a:endParaRPr lang="en-US" sz="6600" b="1" i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87151" y="11543922"/>
            <a:ext cx="8042736" cy="80997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Oval 9"/>
          <p:cNvSpPr/>
          <p:nvPr/>
        </p:nvSpPr>
        <p:spPr>
          <a:xfrm>
            <a:off x="3928843" y="17205250"/>
            <a:ext cx="1835418" cy="201151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686131" y="18127580"/>
            <a:ext cx="270880" cy="17392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7120287" y="18137447"/>
            <a:ext cx="176463" cy="16405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1 12"/>
          <p:cNvSpPr/>
          <p:nvPr/>
        </p:nvSpPr>
        <p:spPr>
          <a:xfrm>
            <a:off x="836746" y="16662485"/>
            <a:ext cx="1988757" cy="625406"/>
          </a:xfrm>
          <a:prstGeom prst="borderCallout1">
            <a:avLst>
              <a:gd name="adj1" fmla="val 236781"/>
              <a:gd name="adj2" fmla="val 193327"/>
              <a:gd name="adj3" fmla="val 56069"/>
              <a:gd name="adj4" fmla="val 9879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Mean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43" name="Line Callout 1 42"/>
          <p:cNvSpPr/>
          <p:nvPr/>
        </p:nvSpPr>
        <p:spPr>
          <a:xfrm>
            <a:off x="827548" y="17602089"/>
            <a:ext cx="1988757" cy="625406"/>
          </a:xfrm>
          <a:prstGeom prst="borderCallout1">
            <a:avLst>
              <a:gd name="adj1" fmla="val 100832"/>
              <a:gd name="adj2" fmla="val 154608"/>
              <a:gd name="adj3" fmla="val 56069"/>
              <a:gd name="adj4" fmla="val 9879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Variance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5133474" y="18137447"/>
            <a:ext cx="1775904" cy="237618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874" y="7514444"/>
            <a:ext cx="4023262" cy="25983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5" name="Line Callout 1 44"/>
          <p:cNvSpPr/>
          <p:nvPr/>
        </p:nvSpPr>
        <p:spPr>
          <a:xfrm>
            <a:off x="11418647" y="16342794"/>
            <a:ext cx="2300504" cy="1624364"/>
          </a:xfrm>
          <a:prstGeom prst="borderCallout1">
            <a:avLst>
              <a:gd name="adj1" fmla="val 113080"/>
              <a:gd name="adj2" fmla="val -180783"/>
              <a:gd name="adj3" fmla="val 56069"/>
              <a:gd name="adj4" fmla="val 386"/>
            </a:avLst>
          </a:prstGeom>
          <a:noFill/>
          <a:ln w="38100">
            <a:solidFill>
              <a:srgbClr val="00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Object’s </a:t>
            </a:r>
          </a:p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Centroid/ Local Goal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1185929" y="17135693"/>
            <a:ext cx="6191222" cy="61530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167693" y="23817125"/>
            <a:ext cx="6190806" cy="71543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834634" y="10443414"/>
            <a:ext cx="3052067" cy="25990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5"/>
          <a:srcRect l="53064" t="24222" r="38250" b="42445"/>
          <a:stretch/>
        </p:blipFill>
        <p:spPr>
          <a:xfrm rot="5400000">
            <a:off x="22942581" y="8257374"/>
            <a:ext cx="2582650" cy="585899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16"/>
          <a:srcRect l="42857" t="24286" r="32500" b="26508"/>
          <a:stretch/>
        </p:blipFill>
        <p:spPr>
          <a:xfrm rot="5400000">
            <a:off x="1208548" y="24113322"/>
            <a:ext cx="6185637" cy="694763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17"/>
          <a:srcRect l="42321" t="24921" r="32679" b="27460"/>
          <a:stretch/>
        </p:blipFill>
        <p:spPr>
          <a:xfrm rot="5400000">
            <a:off x="38291717" y="16551109"/>
            <a:ext cx="4600874" cy="4929508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18"/>
          <a:srcRect l="42500" t="24286" r="32679" b="26825"/>
          <a:stretch/>
        </p:blipFill>
        <p:spPr>
          <a:xfrm rot="5400000">
            <a:off x="38307111" y="21572029"/>
            <a:ext cx="4506633" cy="499296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19"/>
          <a:srcRect l="357" t="9682" r="53214" b="7143"/>
          <a:stretch/>
        </p:blipFill>
        <p:spPr>
          <a:xfrm>
            <a:off x="35997989" y="6566357"/>
            <a:ext cx="7351739" cy="7408291"/>
          </a:xfrm>
          <a:prstGeom prst="rect">
            <a:avLst/>
          </a:prstGeom>
        </p:spPr>
      </p:pic>
      <p:sp>
        <p:nvSpPr>
          <p:cNvPr id="55" name="Line Callout 1 54"/>
          <p:cNvSpPr/>
          <p:nvPr/>
        </p:nvSpPr>
        <p:spPr>
          <a:xfrm>
            <a:off x="3036072" y="30985160"/>
            <a:ext cx="1988757" cy="625406"/>
          </a:xfrm>
          <a:prstGeom prst="borderCallout1">
            <a:avLst>
              <a:gd name="adj1" fmla="val -258278"/>
              <a:gd name="adj2" fmla="val 118310"/>
              <a:gd name="adj3" fmla="val 56069"/>
              <a:gd name="adj4" fmla="val 9879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Mean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5450552" y="27624695"/>
            <a:ext cx="2719841" cy="2877385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Line Callout 1 56"/>
          <p:cNvSpPr/>
          <p:nvPr/>
        </p:nvSpPr>
        <p:spPr>
          <a:xfrm>
            <a:off x="9069827" y="29873313"/>
            <a:ext cx="3413039" cy="625406"/>
          </a:xfrm>
          <a:prstGeom prst="borderCallout1">
            <a:avLst>
              <a:gd name="adj1" fmla="val -91549"/>
              <a:gd name="adj2" fmla="val -26962"/>
              <a:gd name="adj3" fmla="val 48374"/>
              <a:gd name="adj4" fmla="val -421"/>
            </a:avLst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Irrelevant Robots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30" name="Right Arrow 29"/>
          <p:cNvSpPr/>
          <p:nvPr/>
        </p:nvSpPr>
        <p:spPr>
          <a:xfrm>
            <a:off x="3466902" y="27938754"/>
            <a:ext cx="3388072" cy="444454"/>
          </a:xfrm>
          <a:prstGeom prst="rightArrow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8134368" y="24512176"/>
            <a:ext cx="557338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800" dirty="0" smtClean="0"/>
              <a:t>Blocks object from moving in desired direction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4800" dirty="0" smtClean="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800" dirty="0" smtClean="0"/>
              <a:t>Pushes object backwards</a:t>
            </a:r>
            <a:endParaRPr lang="en-US" sz="4800" dirty="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20"/>
          <a:srcRect l="49384" t="24269" r="32808" b="27232"/>
          <a:stretch/>
        </p:blipFill>
        <p:spPr>
          <a:xfrm rot="5400000">
            <a:off x="16494710" y="8842984"/>
            <a:ext cx="2914065" cy="4464146"/>
          </a:xfrm>
          <a:prstGeom prst="rect">
            <a:avLst/>
          </a:prstGeom>
        </p:spPr>
      </p:pic>
      <p:sp>
        <p:nvSpPr>
          <p:cNvPr id="36" name="Up Arrow 35"/>
          <p:cNvSpPr/>
          <p:nvPr/>
        </p:nvSpPr>
        <p:spPr>
          <a:xfrm>
            <a:off x="19630013" y="9991054"/>
            <a:ext cx="399387" cy="2250024"/>
          </a:xfrm>
          <a:prstGeom prst="up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Left Arrow 36"/>
          <p:cNvSpPr/>
          <p:nvPr/>
        </p:nvSpPr>
        <p:spPr>
          <a:xfrm>
            <a:off x="23965761" y="9991054"/>
            <a:ext cx="2246421" cy="443495"/>
          </a:xfrm>
          <a:prstGeom prst="lef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Line Callout 1 64"/>
          <p:cNvSpPr/>
          <p:nvPr/>
        </p:nvSpPr>
        <p:spPr>
          <a:xfrm>
            <a:off x="18202151" y="8857390"/>
            <a:ext cx="1988757" cy="625406"/>
          </a:xfrm>
          <a:prstGeom prst="borderCallout1">
            <a:avLst>
              <a:gd name="adj1" fmla="val 382990"/>
              <a:gd name="adj2" fmla="val 12640"/>
              <a:gd name="adj3" fmla="val 102240"/>
              <a:gd name="adj4" fmla="val 64110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Mean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67" name="Line Callout 1 66"/>
          <p:cNvSpPr/>
          <p:nvPr/>
        </p:nvSpPr>
        <p:spPr>
          <a:xfrm>
            <a:off x="15417393" y="8851420"/>
            <a:ext cx="2300504" cy="613563"/>
          </a:xfrm>
          <a:prstGeom prst="borderCallout1">
            <a:avLst>
              <a:gd name="adj1" fmla="val 364080"/>
              <a:gd name="adj2" fmla="val 123253"/>
              <a:gd name="adj3" fmla="val 100517"/>
              <a:gd name="adj4" fmla="val 79882"/>
            </a:avLst>
          </a:prstGeom>
          <a:noFill/>
          <a:ln w="38100">
            <a:solidFill>
              <a:srgbClr val="00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Local Goal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70" name="Line Callout 1 69"/>
          <p:cNvSpPr/>
          <p:nvPr/>
        </p:nvSpPr>
        <p:spPr>
          <a:xfrm>
            <a:off x="20343308" y="8861838"/>
            <a:ext cx="4185071" cy="625406"/>
          </a:xfrm>
          <a:prstGeom prst="borderCallout1">
            <a:avLst>
              <a:gd name="adj1" fmla="val 257301"/>
              <a:gd name="adj2" fmla="val -9899"/>
              <a:gd name="adj3" fmla="val 99675"/>
              <a:gd name="adj4" fmla="val 25391"/>
            </a:avLst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Calibri (Body)"/>
              </a:rPr>
              <a:t>Robot Direction</a:t>
            </a:r>
            <a:endParaRPr lang="en-US" sz="3200" dirty="0">
              <a:solidFill>
                <a:schemeClr val="tx1"/>
              </a:solidFill>
              <a:latin typeface="Calibri (Body)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26113396" y="19015863"/>
            <a:ext cx="1295200" cy="1814431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Line Callout 1 46"/>
          <p:cNvSpPr/>
          <p:nvPr/>
        </p:nvSpPr>
        <p:spPr>
          <a:xfrm>
            <a:off x="22314568" y="19394905"/>
            <a:ext cx="3064043" cy="587024"/>
          </a:xfrm>
          <a:prstGeom prst="borderCallout1">
            <a:avLst>
              <a:gd name="adj1" fmla="val 70673"/>
              <a:gd name="adj2" fmla="val 123604"/>
              <a:gd name="adj3" fmla="val 33249"/>
              <a:gd name="adj4" fmla="val 100934"/>
            </a:avLst>
          </a:prstGeom>
          <a:noFill/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Irrelevant Robots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73" name="Oval 72"/>
          <p:cNvSpPr/>
          <p:nvPr/>
        </p:nvSpPr>
        <p:spPr>
          <a:xfrm>
            <a:off x="25539032" y="21621223"/>
            <a:ext cx="1729931" cy="1155819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Line Callout 1 73"/>
          <p:cNvSpPr/>
          <p:nvPr/>
        </p:nvSpPr>
        <p:spPr>
          <a:xfrm>
            <a:off x="21774312" y="21665614"/>
            <a:ext cx="3064043" cy="587024"/>
          </a:xfrm>
          <a:prstGeom prst="borderCallout1">
            <a:avLst>
              <a:gd name="adj1" fmla="val 70673"/>
              <a:gd name="adj2" fmla="val 123604"/>
              <a:gd name="adj3" fmla="val 33249"/>
              <a:gd name="adj4" fmla="val 100934"/>
            </a:avLst>
          </a:prstGeom>
          <a:noFill/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Relevant Robots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75" name="Oval 74"/>
          <p:cNvSpPr/>
          <p:nvPr/>
        </p:nvSpPr>
        <p:spPr>
          <a:xfrm>
            <a:off x="15286253" y="23817125"/>
            <a:ext cx="1913312" cy="1653617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Line Callout 1 75"/>
          <p:cNvSpPr/>
          <p:nvPr/>
        </p:nvSpPr>
        <p:spPr>
          <a:xfrm>
            <a:off x="17837137" y="24385028"/>
            <a:ext cx="1965282" cy="1031826"/>
          </a:xfrm>
          <a:prstGeom prst="borderCallout1">
            <a:avLst>
              <a:gd name="adj1" fmla="val 37109"/>
              <a:gd name="adj2" fmla="val -31885"/>
              <a:gd name="adj3" fmla="val 30235"/>
              <a:gd name="adj4" fmla="val 1520"/>
            </a:avLst>
          </a:prstGeom>
          <a:noFill/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Irrelevant </a:t>
            </a:r>
          </a:p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Robots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77" name="Oval 76"/>
          <p:cNvSpPr/>
          <p:nvPr/>
        </p:nvSpPr>
        <p:spPr>
          <a:xfrm>
            <a:off x="15152706" y="26149301"/>
            <a:ext cx="1729931" cy="1376720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Line Callout 1 77"/>
          <p:cNvSpPr/>
          <p:nvPr/>
        </p:nvSpPr>
        <p:spPr>
          <a:xfrm>
            <a:off x="17664507" y="26549733"/>
            <a:ext cx="3064043" cy="587024"/>
          </a:xfrm>
          <a:prstGeom prst="borderCallout1">
            <a:avLst>
              <a:gd name="adj1" fmla="val 43345"/>
              <a:gd name="adj2" fmla="val -2050"/>
              <a:gd name="adj3" fmla="val 82098"/>
              <a:gd name="adj4" fmla="val -25222"/>
            </a:avLst>
          </a:prstGeom>
          <a:noFill/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Relevant Robots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5445157" y="16948081"/>
            <a:ext cx="489815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/>
              <a:t>Method</a:t>
            </a:r>
          </a:p>
          <a:p>
            <a:r>
              <a:rPr lang="en-US" sz="4800" dirty="0" smtClean="0"/>
              <a:t>Calculates the mean of the </a:t>
            </a:r>
            <a:r>
              <a:rPr lang="en-US" sz="4800" dirty="0" smtClean="0"/>
              <a:t>robots within </a:t>
            </a:r>
            <a:r>
              <a:rPr lang="en-US" sz="4800" dirty="0" smtClean="0"/>
              <a:t>a certain radius, the</a:t>
            </a:r>
            <a:r>
              <a:rPr lang="en-US" sz="4800" i="1" dirty="0" smtClean="0"/>
              <a:t> relevant robots.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28515546" y="6082029"/>
            <a:ext cx="8351220" cy="8648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/>
              <a:t>Success!</a:t>
            </a:r>
            <a:endParaRPr lang="en-US" sz="4800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/>
              <a:t>Increased </a:t>
            </a:r>
            <a:r>
              <a:rPr lang="en-US" sz="4400" dirty="0" smtClean="0"/>
              <a:t>probability </a:t>
            </a:r>
          </a:p>
          <a:p>
            <a:r>
              <a:rPr lang="en-US" sz="4400" dirty="0" smtClean="0"/>
              <a:t>of reaching the goal</a:t>
            </a:r>
          </a:p>
          <a:p>
            <a:endParaRPr lang="en-US" sz="4400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/>
              <a:t>Reduced </a:t>
            </a:r>
            <a:r>
              <a:rPr lang="en-US" sz="4400" dirty="0" smtClean="0"/>
              <a:t>noise for </a:t>
            </a:r>
          </a:p>
          <a:p>
            <a:r>
              <a:rPr lang="en-US" sz="4400" dirty="0"/>
              <a:t>c</a:t>
            </a:r>
            <a:r>
              <a:rPr lang="en-US" sz="4400" dirty="0" smtClean="0"/>
              <a:t>alculating desired </a:t>
            </a:r>
          </a:p>
          <a:p>
            <a:r>
              <a:rPr lang="en-US" sz="4400" dirty="0"/>
              <a:t>d</a:t>
            </a:r>
            <a:r>
              <a:rPr lang="en-US" sz="4400" dirty="0" smtClean="0"/>
              <a:t>irection for robots</a:t>
            </a:r>
          </a:p>
          <a:p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smtClean="0"/>
              <a:t>Decreased </a:t>
            </a:r>
            <a:r>
              <a:rPr lang="en-US" sz="4400" dirty="0" smtClean="0"/>
              <a:t>chances of </a:t>
            </a:r>
          </a:p>
          <a:p>
            <a:r>
              <a:rPr lang="en-US" sz="4400" dirty="0"/>
              <a:t>t</a:t>
            </a:r>
            <a:r>
              <a:rPr lang="en-US" sz="4400" dirty="0" smtClean="0"/>
              <a:t>he block getting stuck</a:t>
            </a:r>
          </a:p>
          <a:p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  <p:sp>
        <p:nvSpPr>
          <p:cNvPr id="81" name="Rounded Rectangle 80"/>
          <p:cNvSpPr/>
          <p:nvPr/>
        </p:nvSpPr>
        <p:spPr>
          <a:xfrm>
            <a:off x="28169006" y="14749866"/>
            <a:ext cx="15456212" cy="992849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Conclusions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1583405" y="23661586"/>
            <a:ext cx="5842555" cy="689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/>
              <a:t>Mean calculations do not include</a:t>
            </a:r>
            <a:r>
              <a:rPr lang="en-US" sz="6600" b="1" dirty="0" smtClean="0"/>
              <a:t>:</a:t>
            </a:r>
          </a:p>
          <a:p>
            <a:endParaRPr lang="en-US" sz="2800" dirty="0" smtClean="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 smtClean="0"/>
              <a:t>Robots are stuck behind obstacles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 smtClean="0"/>
              <a:t>Robots are in front of object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420639" y="28447040"/>
            <a:ext cx="14412685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Play games for </a:t>
            </a:r>
            <a:r>
              <a:rPr lang="en-US" b="1" dirty="0" smtClean="0"/>
              <a:t>our research</a:t>
            </a:r>
            <a:r>
              <a:rPr lang="en-US" b="1" dirty="0" smtClean="0"/>
              <a:t>!</a:t>
            </a:r>
            <a:endParaRPr lang="en-US" b="1" dirty="0"/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7351" y="29822902"/>
            <a:ext cx="2150960" cy="2150960"/>
          </a:xfrm>
          <a:prstGeom prst="rect">
            <a:avLst/>
          </a:prstGeom>
        </p:spPr>
      </p:pic>
      <p:pic>
        <p:nvPicPr>
          <p:cNvPr id="107" name="Picture 106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83974" y="29746968"/>
            <a:ext cx="555555" cy="711447"/>
          </a:xfrm>
          <a:prstGeom prst="rect">
            <a:avLst/>
          </a:prstGeom>
        </p:spPr>
      </p:pic>
      <p:pic>
        <p:nvPicPr>
          <p:cNvPr id="108" name="Picture 107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497378" y="29609524"/>
            <a:ext cx="549171" cy="703272"/>
          </a:xfrm>
          <a:prstGeom prst="rect">
            <a:avLst/>
          </a:prstGeom>
        </p:spPr>
      </p:pic>
      <p:pic>
        <p:nvPicPr>
          <p:cNvPr id="109" name="Picture 108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517502" y="30570953"/>
            <a:ext cx="555555" cy="711447"/>
          </a:xfrm>
          <a:prstGeom prst="rect">
            <a:avLst/>
          </a:prstGeom>
        </p:spPr>
      </p:pic>
      <p:pic>
        <p:nvPicPr>
          <p:cNvPr id="111" name="Picture 110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417943" y="30139702"/>
            <a:ext cx="549171" cy="703272"/>
          </a:xfrm>
          <a:prstGeom prst="rect">
            <a:avLst/>
          </a:prstGeom>
        </p:spPr>
      </p:pic>
      <p:pic>
        <p:nvPicPr>
          <p:cNvPr id="112" name="Picture 111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548445" y="31690631"/>
            <a:ext cx="555555" cy="711447"/>
          </a:xfrm>
          <a:prstGeom prst="rect">
            <a:avLst/>
          </a:prstGeom>
        </p:spPr>
      </p:pic>
      <p:pic>
        <p:nvPicPr>
          <p:cNvPr id="113" name="Picture 112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488778" y="31037167"/>
            <a:ext cx="549171" cy="703272"/>
          </a:xfrm>
          <a:prstGeom prst="rect">
            <a:avLst/>
          </a:prstGeom>
        </p:spPr>
      </p:pic>
      <p:pic>
        <p:nvPicPr>
          <p:cNvPr id="114" name="Picture 113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84386" y="30097994"/>
            <a:ext cx="555555" cy="711447"/>
          </a:xfrm>
          <a:prstGeom prst="rect">
            <a:avLst/>
          </a:prstGeom>
        </p:spPr>
      </p:pic>
      <p:pic>
        <p:nvPicPr>
          <p:cNvPr id="115" name="Picture 114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33772" y="30180651"/>
            <a:ext cx="549171" cy="703272"/>
          </a:xfrm>
          <a:prstGeom prst="rect">
            <a:avLst/>
          </a:prstGeom>
        </p:spPr>
      </p:pic>
      <p:pic>
        <p:nvPicPr>
          <p:cNvPr id="116" name="Picture 115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30046" y="30875747"/>
            <a:ext cx="555555" cy="711447"/>
          </a:xfrm>
          <a:prstGeom prst="rect">
            <a:avLst/>
          </a:prstGeom>
        </p:spPr>
      </p:pic>
      <p:pic>
        <p:nvPicPr>
          <p:cNvPr id="117" name="Picture 116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8091" y="30776254"/>
            <a:ext cx="549171" cy="703272"/>
          </a:xfrm>
          <a:prstGeom prst="rect">
            <a:avLst/>
          </a:prstGeom>
        </p:spPr>
      </p:pic>
      <p:pic>
        <p:nvPicPr>
          <p:cNvPr id="118" name="Picture 117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00673" y="30528199"/>
            <a:ext cx="555555" cy="711447"/>
          </a:xfrm>
          <a:prstGeom prst="rect">
            <a:avLst/>
          </a:prstGeom>
        </p:spPr>
      </p:pic>
      <p:pic>
        <p:nvPicPr>
          <p:cNvPr id="119" name="Picture 118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102410" y="31345308"/>
            <a:ext cx="549171" cy="703272"/>
          </a:xfrm>
          <a:prstGeom prst="rect">
            <a:avLst/>
          </a:prstGeom>
        </p:spPr>
      </p:pic>
      <p:pic>
        <p:nvPicPr>
          <p:cNvPr id="120" name="Picture 119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84386" y="30080065"/>
            <a:ext cx="555555" cy="711447"/>
          </a:xfrm>
          <a:prstGeom prst="rect">
            <a:avLst/>
          </a:prstGeom>
        </p:spPr>
      </p:pic>
      <p:pic>
        <p:nvPicPr>
          <p:cNvPr id="123" name="Picture 122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33772" y="30162722"/>
            <a:ext cx="549171" cy="703272"/>
          </a:xfrm>
          <a:prstGeom prst="rect">
            <a:avLst/>
          </a:prstGeom>
        </p:spPr>
      </p:pic>
      <p:pic>
        <p:nvPicPr>
          <p:cNvPr id="124" name="Picture 123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88813" y="29888037"/>
            <a:ext cx="555555" cy="711447"/>
          </a:xfrm>
          <a:prstGeom prst="rect">
            <a:avLst/>
          </a:prstGeom>
        </p:spPr>
      </p:pic>
      <p:pic>
        <p:nvPicPr>
          <p:cNvPr id="125" name="Picture 124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89775" y="30420520"/>
            <a:ext cx="549171" cy="703272"/>
          </a:xfrm>
          <a:prstGeom prst="rect">
            <a:avLst/>
          </a:prstGeom>
        </p:spPr>
      </p:pic>
      <p:pic>
        <p:nvPicPr>
          <p:cNvPr id="126" name="Picture 125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51992" y="31766559"/>
            <a:ext cx="555555" cy="711447"/>
          </a:xfrm>
          <a:prstGeom prst="rect">
            <a:avLst/>
          </a:prstGeom>
        </p:spPr>
      </p:pic>
      <p:pic>
        <p:nvPicPr>
          <p:cNvPr id="127" name="Picture 126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892281" y="30858881"/>
            <a:ext cx="555555" cy="711447"/>
          </a:xfrm>
          <a:prstGeom prst="rect">
            <a:avLst/>
          </a:prstGeom>
        </p:spPr>
      </p:pic>
      <p:pic>
        <p:nvPicPr>
          <p:cNvPr id="128" name="Picture 127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94644" y="31282400"/>
            <a:ext cx="549171" cy="703272"/>
          </a:xfrm>
          <a:prstGeom prst="rect">
            <a:avLst/>
          </a:prstGeom>
        </p:spPr>
      </p:pic>
      <p:pic>
        <p:nvPicPr>
          <p:cNvPr id="129" name="Picture 128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13781" y="29493036"/>
            <a:ext cx="469076" cy="600701"/>
          </a:xfrm>
          <a:prstGeom prst="rect">
            <a:avLst/>
          </a:prstGeom>
        </p:spPr>
      </p:pic>
      <p:pic>
        <p:nvPicPr>
          <p:cNvPr id="130" name="Picture 129" descr="Kilobot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69326" y="29480129"/>
            <a:ext cx="549171" cy="703272"/>
          </a:xfrm>
          <a:prstGeom prst="rect">
            <a:avLst/>
          </a:prstGeom>
        </p:spPr>
      </p:pic>
      <p:pic>
        <p:nvPicPr>
          <p:cNvPr id="1026" name="Picture 2" descr="http://www.bauer.uh.edu/images/centers/wce/students/2015/Wan_Mable.jpg"/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39818" y="2288183"/>
            <a:ext cx="1523884" cy="1523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8581" y="2331004"/>
            <a:ext cx="1516295" cy="1516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1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13254</TotalTime>
  <Words>251</Words>
  <Application>Microsoft Office PowerPoint</Application>
  <PresentationFormat>Custom</PresentationFormat>
  <Paragraphs>106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MS PGothic</vt:lpstr>
      <vt:lpstr>Arial</vt:lpstr>
      <vt:lpstr>Calibri</vt:lpstr>
      <vt:lpstr>Calibri (Body)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 m</dc:creator>
  <cp:lastModifiedBy>Mable Wan</cp:lastModifiedBy>
  <cp:revision>355</cp:revision>
  <cp:lastPrinted>2016-04-21T20:09:44Z</cp:lastPrinted>
  <dcterms:created xsi:type="dcterms:W3CDTF">2013-11-20T00:06:42Z</dcterms:created>
  <dcterms:modified xsi:type="dcterms:W3CDTF">2016-06-15T20:35:53Z</dcterms:modified>
</cp:coreProperties>
</file>

<file path=docProps/thumbnail.jpeg>
</file>